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0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1A11B-D588-437E-9DCE-163332864AA8}" type="datetimeFigureOut">
              <a:rPr lang="ru-RU" smtClean="0"/>
              <a:t>14.02.2021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D45F5-2501-4CA2-AF6C-BC059B859679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740260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1A11B-D588-437E-9DCE-163332864AA8}" type="datetimeFigureOut">
              <a:rPr lang="ru-RU" smtClean="0"/>
              <a:t>14.02.2021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D45F5-2501-4CA2-AF6C-BC059B8596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29438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1A11B-D588-437E-9DCE-163332864AA8}" type="datetimeFigureOut">
              <a:rPr lang="ru-RU" smtClean="0"/>
              <a:t>14.02.2021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D45F5-2501-4CA2-AF6C-BC059B8596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94719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1A11B-D588-437E-9DCE-163332864AA8}" type="datetimeFigureOut">
              <a:rPr lang="ru-RU" smtClean="0"/>
              <a:t>14.02.2021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D45F5-2501-4CA2-AF6C-BC059B8596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77319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1A11B-D588-437E-9DCE-163332864AA8}" type="datetimeFigureOut">
              <a:rPr lang="ru-RU" smtClean="0"/>
              <a:t>14.02.2021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D45F5-2501-4CA2-AF6C-BC059B859679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094925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1A11B-D588-437E-9DCE-163332864AA8}" type="datetimeFigureOut">
              <a:rPr lang="ru-RU" smtClean="0"/>
              <a:t>14.02.2021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D45F5-2501-4CA2-AF6C-BC059B8596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01909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1A11B-D588-437E-9DCE-163332864AA8}" type="datetimeFigureOut">
              <a:rPr lang="ru-RU" smtClean="0"/>
              <a:t>14.02.2021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D45F5-2501-4CA2-AF6C-BC059B8596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37657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1A11B-D588-437E-9DCE-163332864AA8}" type="datetimeFigureOut">
              <a:rPr lang="ru-RU" smtClean="0"/>
              <a:t>14.02.2021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D45F5-2501-4CA2-AF6C-BC059B8596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52612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1A11B-D588-437E-9DCE-163332864AA8}" type="datetimeFigureOut">
              <a:rPr lang="ru-RU" smtClean="0"/>
              <a:t>14.02.2021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D45F5-2501-4CA2-AF6C-BC059B8596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65652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29B1A11B-D588-437E-9DCE-163332864AA8}" type="datetimeFigureOut">
              <a:rPr lang="ru-RU" smtClean="0"/>
              <a:t>14.02.2021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1ED45F5-2501-4CA2-AF6C-BC059B8596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29630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1A11B-D588-437E-9DCE-163332864AA8}" type="datetimeFigureOut">
              <a:rPr lang="ru-RU" smtClean="0"/>
              <a:t>14.02.2021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D45F5-2501-4CA2-AF6C-BC059B8596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57351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29B1A11B-D588-437E-9DCE-163332864AA8}" type="datetimeFigureOut">
              <a:rPr lang="ru-RU" smtClean="0"/>
              <a:t>14.02.2021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91ED45F5-2501-4CA2-AF6C-BC059B859679}" type="slidenum">
              <a:rPr lang="ru-RU" smtClean="0"/>
              <a:t>‹#›</a:t>
            </a:fld>
            <a:endParaRPr lang="ru-RU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132143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Паническое расстройство и </a:t>
            </a:r>
            <a:r>
              <a:rPr lang="ru-RU" sz="6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агорафобия</a:t>
            </a:r>
            <a:endParaRPr lang="ru-RU" sz="6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endParaRPr lang="ru-RU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Лекция16</a:t>
            </a:r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23129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Факторы, поддерживающие тревожное состояние Острая «боязнь страха», развивающаяся после первых панических приступов, связана со страхом определенных физических ощущений, сопровождающих при-ступы паники (например, учащенное сердцебиение, головокружение, парестезии) (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Barlow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1988;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Goldstein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&amp;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Chambless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1978). Этот страх обусловлен двумя фак-торами. В основе первого из них лежит «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интероцептивное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обусловливание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», т. е. условно выработанная боязнь некоторых внутренних ощущений (в частности, уча-щенного сердцебиения), которые в представлении человека связаны с выражен-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ным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страхом, болью или неприятными переживаниями (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Bouton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et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., в печати;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Razran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1961). Идея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обусловливания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согласуется с травматическим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происхожде-нием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приступов паники, которые часто наблюдаются персоналом отделений не-отложной медицинской помощи, а также с яркими воспоминаниями о первом приступе паники даже по прошествии 20 лет.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Интероцептивное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обусловливание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довольно устойчиво к угасанию и может быть «бессознательным». Таким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обра-зом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интероцептивно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обусловленная реакция на страх не зависит от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сознатель-ного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восприятия запускающих эту реакцию факторов. Следовательно,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присту-пы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паники, которые на первый взгляд возникают как гром среди ясного неба, на самом деле имеют в своей основе минимальные изменения в физическом состоя-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нии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пациента, которые он не сразу замечает (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Barlow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Bouton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et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.,). Так,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незна-чительное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колебание артериального давления может вызвать страх, поскольку в прошлом человек испытал ужас из-за значительного повышения давления.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Вто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-рым фактором является ошибочное толкование физических ощущений (т. е. трак-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товка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этих ощущений как предвестников неминуемой смерти, утраты контроля и т. д.), что можно рассматривать как усиление уже существующей тенденции считать вредной саму тревогу. Подобно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интероцептивному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обусловливанию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ошибочное толкование, по-видимому, проявляется как на сознательном, так и на бессознательном уровне, т. е. индивид может принимать физические ощущения за признаки надвигающейся катастрофы, не отдавая себе в этом отчет, отсюда и впечатление о внезапном возникновении приступов паники. Представления об условно-рефлекторной природе страха и ошибочном толковании физических ощущений как о двух самостоятельных конструктах имеет своих сторонников (например,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LeDoux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1996) и противников (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Rapee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1991).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96869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Тем не менее концепция «боязни страха» (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fear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fear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имеет эмпирическое подтверждение. Пациенты, страдающие паническим расстройством, твердо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убеж-дены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 неизбежности физического или психического ущерба вследствие телес-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ных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ощущений, связанных с приступами паники, и страшатся этого (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Chambless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Caputo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Bright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&amp;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Gallagher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1984;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McNally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&amp;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Lorenz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1987). Такие люди склонны интерпретировать свои физические ощущения как опасные (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Clark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et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., 1988), а также преимущественно употреблять слова, относящиеся к физической угрозе (например, «заболевание» и «несчастье»;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Ehlers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Margraf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Davies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&amp;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Roth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1988;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Hope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Rapee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Heimberg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&amp;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Dombeck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1990), и слова, характеризующие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катастро-фические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события (типа «смерть» или «психически ненормальный»;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Maidenberg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Chen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Craske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Bohn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&amp;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Bystritsky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1996;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McNally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Riemann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Louro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Lukach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&amp;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Kim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1992). Кроме того, они чаще боятся процедур, сопряженных с появлением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физи-ческих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ощущений, напоминающих о приступах паники, в том числе безобидных нагрузок на сердечно-сосудистую, дыхательную и вестибулярную системы (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Ja-cob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Furman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Clark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&amp;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Durrant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1992;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Zarate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Rapee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Craske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&amp;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Barlow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1988), и тем более всяких инвазивных вмешательств (например, вдыхания углекислого газа). Более того, эти люди боятся признаков возбуждения вегетативной нервной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сис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-темы даже в отсутствие самого возбуждения, что объясняется механизмом лож-ной физиологической обратной связи (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Craske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&amp;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Freed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1995;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Ehlers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Taylor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Mar-graf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Roth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&amp;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Birnbaumer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1988). При этом ложное толкование симптомов вызывает страх, а переоценка ситуации его уменьшает. Например, люди с паническим рас-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стройством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и субклиническими проявлениями паники сообщают о значительном ослаблении тревоги во время экспериментальных провокационных процедур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-па гипервентиляции и вдыхания углекислого газа, когда считают эту процедуру безопасной или поддающейся контролю (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Rapee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Mattick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&amp;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Murrell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1986;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Sander-son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Rapee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&amp;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Barlow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1989), если рядом находится заслуживающий доверия чело-век (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Carter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Hollon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Carson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&amp;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Shelton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1995), а также после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когнитивно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-поведен-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ческого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вмешательства, снижающего страх телесных ощущений (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Schmidt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Trakow-ski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&amp;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Staab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1997).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Страх телесных ощущений отличается от страхов, связанных с внешними стимулами, рядом особенностей. Во-первых, возбуждение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вегетатив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-ной нервной системы, вызванное страхом, в свою очередь усиливает пугающие ощущения, замыкая тем самым порочный круг страха и ощущений. (Этот цикл воспроизводится до полного истощения нервной системы или до обретения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чув-ства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безопасности.)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52236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Напротив, страх внешних стимулов не способствует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подкреп-лению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объекта страха. Кроме того, как уже говорилось, факторы, инициирующие приступы паники (т. е. телесные ощущения), не всегда очевидны, из-за чего со-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здается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впечатление, что приступы паники возникают неожиданно, как гром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сре-ди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ясного неба (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Barlow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1988). Более того, даже в тех случаях, когда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интероцеп-тивные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знаки явно заметны, они ведут себя менее предсказуемо по сравнению с внешними стимулами. В-третьих, от телесных ощущений, как правило, гораздо труднее избавиться, чем от внешних объектов; т. е. ощущения сравнительно пло-хо поддаются контролю. Непредсказуемость и невозможность вмешаться усиливают общую тревогу по поводу надвигающихся неприятных событий (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Bouton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et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DeCola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&amp;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Rosellini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1990;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Maier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Laudenslager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&amp;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Ryan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1985) и приступов паники (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Craske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Glover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&amp;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DeCola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1995). Таким образом, считается, что непредсказуемый характер тревоги и паники способствует усилению хронических тревожных предчувствий (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Barlow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1988) и поддержанию тревожного ожидания по поводу повторения паники (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Rachman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&amp;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Levitt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1985). В свою очередь, тревожные предчувствия повышают риск возникновения паники, способствуя усилению ощущений, которые закрепились в качестве условно-рефлекторных сигналов для паники, и/или повышая восприимчивость к этим телесным ощущениям. Так образуется порочный круг паники и тревожных предчувствий. Кроме того, считается, что страх телесных ощущений усиливается в результате избегающего поведения (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Barlow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&amp;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Craske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1994;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Clark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&amp;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Ehlers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1993). В качестве примера можно привести привычку держаться за людей или предметы из боязни упасть в обморок, сидеть не шевелясь из-за страха сердечного приступа, медленно двигаться или не проявлять активности из боязни показаться смешным (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Salkovskis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Clark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&amp;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Gelder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1996). Наконец, тревога проявляется в специфических контекстах, когда ее последствия могут быть особенно ощутимы (например, в ситуациях, связанных с нарушением функционирования, попаданием в ловушку, негативной социальной оценкой и небезопасной обстановкой). Эти тревоги усиливают проявления агорафобии, которая, в свою очередь, питает страх телесных ощущений.</a:t>
            </a:r>
          </a:p>
          <a:p>
            <a:pPr algn="just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Агорафобия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Далеко не все страдающие паническим расстройством одновременно испытывают агорафобию, да и выраженность агорафобии может варьировать в широких пределах (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Craske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&amp;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Barlow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1988). По мере нарастания длительности панического расстройства проявления агорафобии становятся более вероятны; в то же время многие люди на протяжении многих лет страдают от приступов паники без всяких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агорафобических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ограничений.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716676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Агорафобия никак не связана с возрастом появления первых панических приступов или с их частотой (Сох,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Endler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&amp;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Swin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-son, 1995;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Craske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&amp; Barlow, 1988;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Rapee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&amp; Murrell, 1988).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Некоторые исследователи сообщают о параллелизме между выраженностью физической симптоматики на фоне панических приступов и проявлениями агорафобии (например,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 Jong &amp;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Bouman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1995;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Goisman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et al, 1994; Noyes, Clancy, Garvey, &amp; Anderson, 1987;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Telch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Brouillard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Telch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Agras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&amp; Taylor, 1989).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Другим не удается обнаружить никаких различий (Сох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et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., 1995;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Craske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et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., 1990). Хотя боязнь умереть, сойти с ума или утратить над собой контроль не соотносится с выраженностью агорафобии (Сох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et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1995;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Craske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Rapee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&amp;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Barlow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1988), люди с тяжелой агорафобией могут проявлять более сильное беспокойство по поводу социальных последствий панических приступов (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Amering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et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., 1997;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Jong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&amp;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Bouman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1995;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Rapee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&amp;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Murrell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1988;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Telch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et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., 1989). Кроме того, предвосхищение паники в специфических ситуациях повышает вероятность избегающего поведения (Сох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et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., 1995;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Craske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et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1990). Однако до конца не ясно, являются ли беспокойство о социальной оценке и предвосхищение панических приступов предрасполагающими к агорафобии факторами или вторичными явлениями.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Фактор занятости общественно-полезным трудом — также предиктор агора-фобии, им объясняется 18% дисперсии ее проявлений в одном из исследований: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«Чем более настоятельна необходимость выйти из дому, чтобы пойти на работу, тем менее вероятны проявления агорафобии» (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Jong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&amp;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Bouman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1995, p. 197). По-видимому, наиболее значимым предиктором агорафобии является половая принадлежность. Тяжелые случаи агорафобии наблюдаются преимущественно у женщин (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Thyer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Himle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Curtis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Cameron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&amp;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Nesse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1985). Следовательно, есть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осно-вания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полагать, что тендерные различия ролевых ожиданий и требований вносят свой вклад в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агорафобическое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поведение (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Craske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&amp;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Barlow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1988). Очевидными мишенями вмешательства в соответствии с этими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представле-ниями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является острый страх телесных ощущений, хроническая тревога по поводу возможных приступов паники и связанных с ней физических ощущений, а также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агорафобическое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избегание.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224833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75713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вмешательства Условия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Проводить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когнитивно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-поведенческую психотерапию ПР/ПРА можно в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несколь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-ких различных условиях. Во-первых, в обстановке амбулаторного учреждения или офиса, которая наиболее пригодна для психологического просвещения,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ког-нитивного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реструктурирования, объяснения домашних заданий и обсуждения их выполнения, а также репетиции ролей. Кроме того, экспозиция к некоторым фак-торам может быть осуществлена в условиях офиса, в частности, описанная ниже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интероцептивная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экспозиция к пугающим телесным ощущениям. В последнее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вре-мя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под амбулаторными условиями проведения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когнитивно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-поведенческой пси-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хотерапии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стали пониматься не только учреждения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исихолого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-психиатрического профиля, но и предназначенные для оказания первичной терапевтической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помо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-щи (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Sharp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Power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Simpson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Swanson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&amp;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Anstee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1997). Такое нововведение связано с тем, что пациенты с ПР/ПРА часто встречаются в практике врачей общего про-филя. Однако независимо от конкретного места проведения психотерапии без-опасная обстановка офиса может препятствовать генерализации приобретенного в ней опыта. Например, приобретенное умение не испытывать страха в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присутст-вии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психотерапевта или в офисе, расположенном неподалеку от медицинского центра, не обязательно проявится там, где рядом не будет психотерапевта, или вдали от медицинского центра. Именно поэтому так важны домашние задания с целью закрепления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когнитивно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-поведенческих навыков в различных условиях.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Когнитивно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-поведенческая психотерапия проводится также в естественных условиях, где пациент сталкивается с пугающими ситуациями и где можно на практике применить полученные навыки когнитивного реструктурирования и другие приемы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совладания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 тревогой. Эта процедура называется «экспозиция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vivo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 и может проводиться при участии психотерапевта или самостоятельно. Участие психотерапевта особенно полезно тем клиентам, которые не имеют до-статочной социальной поддержки для самостоятельного выполнения заданий на экспозицию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vivo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а также предпочтительно при тяжелой агорафобии (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Holden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O'Brien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Barlow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Stetson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&amp;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Infantine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1983). Например, положительных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результа-тов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от самостоятельной экспозиции в соответствии с инструкциями (например,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Gould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&amp;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Clum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1995;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Gould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Clum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&amp;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Shapiro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1993;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Lidren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et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1994) и/или мини-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мальным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участием психотерапевта (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Ghosh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&amp;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Marks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1987) не следует ждать от клиентов, страдающих выраженной патологией (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Holden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et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., 1983), имеющих слабую мотивацию, с низким уровнем образования, направленных к психотерапевту против своей воли или обратившихся по объявлению (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Hecker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Losee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Fritz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-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ler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&amp;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Fink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1996).</a:t>
            </a: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843953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Более того, сама по себе самостоятельная экспозиция не может рассматриваться как адекватное вмешательство при ПР/ПРА (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Murphy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Michel-son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Marchione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Marchione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&amp;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Testa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1998). Руководство психотерапевта необходимо при проведении экспозиции с направляемым овладением навыками, когда психотерапевт предоставляет клиенту обратную связь по поводу способов реагирования на пугающие ситуации с целью минимизировать ненужное защитное поведение. Фактически экспозиция с целью овладения навыками оказалась более эффективной по сравнению с подверганием действию стимулов, когда клиенты просто пытались оставаться в ситуации, пока страх не пройдет, не получая при этом никакой обратной связи от психотерапевта (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Williams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&amp;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Zane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1989). С другой стороны, самостоятельная экспозиция имеет и свои преимущества, поскольку позволяет клиенту ощутить свою независимость и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генерализовать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полученные в процессе вмешательства навыки на ситуации, в которых психотерапевт отсутствует. Таким образом, оптимальными условиями для проведения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когнитивно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-поведенческой психотерапии можно считать естественную обстановку, с постепенным переходом от экспозиции под руководством психотерапевта к самостоятельному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совладанию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 пугающей ситуацией.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Интересная разновидность психотерапии в естественных условиях —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вмеша-тельство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по телефону, когда психотерапевты дают пациентам рекомендации по экспозиции к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агорафобическим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ситуациям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vivo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McNamee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O'Sullivan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Lelliott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&amp;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Marks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1989;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Swinson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Fergus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Cox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&amp;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Wickwire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1995) или инструктируют, как справиться с паникой (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Cote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Gauthier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Laberge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Cormier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&amp;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Plamondon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1994). Другой разновидностью является вмешательство с использованием компьютера (Наг-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court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Kirkby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Daniels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&amp;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Montgomery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1998;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Newman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Kenardy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Herman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&amp;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Taylor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1997). Например, в одном из исследований (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Newman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et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., 1997) клиентам закрепляли на запястье миниатюрный компьютер со специальной программой, напоминавший о необходимости изменить отношение к ситуации и оставаться в ней во время экспозиции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vivo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выполнить дыхательные упражнения, а также словесно подбодрить себя после экспозиции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vivo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Когнитивно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-поведенческое вмешательство может производиться в условиях стационара, что особенно показано при необходимости интенсивной психотерапии (например, при ежедневных контактах с психотерапевтом), или когда расстройство у пациента настолько выражено, что он не может проживать дома.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888639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Кроме того, психотерапия в условиях стационара проводится по медицинским показаниям. Основным недостатком проведения психотерапии в таких условиях является плохая генерализация полученных навыков на естественную обстановку. С целью преодоления этой проблемы проводятся специальные переходные и поддерживающие сессии в амбулаторных условиях или на дому у клиента.</a:t>
            </a:r>
          </a:p>
          <a:p>
            <a:pPr algn="just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Формат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Форма проведения вмешательства может быть индивидуальной или групповой. В ряде клинических исследований использовался групповой формат (Септу,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Barlow,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Craske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&amp;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Himadi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1987;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Craske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Street, &amp; Barlow, 1989, Evans, Holt, &amp;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Oei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1991;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Feigenbaum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1988;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Hoffart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1995;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Lidren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et al, 1994;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Telch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et al., 1993).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Тот факт, что результаты групповой психотерапии в целом согласуются с результатами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инди-видуальной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свидетельствует о приблизительной равноценности этих двух форматов. Лишь в одном исследовании проводилось непосредственное сопоставление эффективности групповой и индивидуальной психотерапии в случае панического расстройства и агорафобии. Авторы (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Neron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Lacroix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&amp;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Chaput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1995) сравнивали от 12 до 14 еженедельных сессий индивидуальной или групповой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когнитивно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по-веденческой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психотерапии (п = 20), хотя с теми, кто работал в групповом формате, проводились две дополнительные сессии продолжительностью 1 час. Два этих формата оказались одинаково эффективными, судя по тестовым показателям вы-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раженности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тревоги и агорафобии как непосредственно после вмешательства, так и полгода спустя. Вместе с тем индивидуальный формат психотерапии дал более стойкие результаты: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генерализованная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тревога и симптомы депрессии у этих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кли-ентов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были менее выражены спустя полгода после вмешательства. В другом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иссле-довании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Lidren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et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1994) было обнаружено, что групповое и индивидуальное вмешательство одинаково действенны. Очевидно, проблема сравнительной эф-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фективности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индивидуальной и групповой психотерапии требует дальнейшего изучения, однако имеющиеся данные свидетельствуют о большей эффективности группового формата для устранения конкретных симптомов тревоги и агорафобии. Заслуживает внимания, однако, тот факт, что эти группы обычно невелики и включают в себя от трех до восьми клиентов. С увеличением числа участников терапевтическая эффективность может уменьшиться.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447978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Межличностный контекст 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межличностного контекста исследовались с точки зрения развития и поддержания симптомов агорафобии, а также психотерапевтического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вмеша-тельства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Причины интереса исследователей к этим вопросам видны из следующих эпизодов. 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Муж меня не понимает. Он считает, что у меня не в порядке с головой. Он злится на меня за то, что я не могу с собой справиться, говорит, что я слабая и безответствен-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Жалуется, что ему приходится работать моим шофером и заниматься с детьми, что раньше входило в мои обязанности. Мы часто ссоримся оттого, что он приходит после работы усталый, а дома его ждут новые проблемы. Но я просто не могу об-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ходиться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без него. Я очень боюсь, что без него буду совсем беспомощной или всю оставшуюся жизнь проживу одна. Хотя он порой бывает жесток, рядом с ним я ощущаю себя в безопасности, ведь он всегда контролирует ситуацию. Он всегда знает, что надо делать. 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Этот эпизод иллюстрирует зависимость от значимого другого лица1, связанную с ощущением себя в безопасности, хотя отсутствие сочувствия с его стороны может еще больше усилить фоновый стресс клиента. Второй эпизод служит примером неумышленного подкрепления страха и избегания за счет внимания со стороны значимого другого.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Мой парень делает все, чтобы мне помочь. Он всегда с вниманием относится к моим чувствам и не заставляет делать то, чего я не могу. Он звонит мне с работы, чтобы спросить, как дела. Когда я испытываю страх, он остается со мной и держит меня за руку. Он без колебаний отвозит меня домой, когда мне плохо. На прошлой неделе мы зашли к его друзьям и были вынуждены уйти из-за меня. Я чувствую себя вино-ватой в том, что теперь мы лишены многих удовольствий, к которым привыкли. Мы больше не ходим в кино. Нам обоим нравилось ходить на спортивные матчи, но теперь это не для меня. Я так ему благодарна. Не знаю, что бы я без него делала.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Вероятно, некоторые формы агорафобии отражают конфликт между стремлением к самостоятельности и зависимостью в межличностных отношениях (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Fry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1962;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Goldstein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&amp;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Chambless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1978); т. е. страдающий агорафобией вовлечен в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дес-потические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отношения и не обладает при этом должными навыками, чтобы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ини-циировать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изменения. Вместе с тем концепция особой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диадной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системы,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предрас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-полагающей к агорафобии, пока не получила эмпирического подтверждения.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872402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Это не значит, что парные или в целом межличностные отношения не оказывают влияния на проявление агорафобии. Например, межличностные разногласия/не-удовлетворенность являются одним из возможных факторов риска панических приступов. Кроме того, возникновение агорафобии может отрицательно сказаться на межличностных отношениях (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Buglass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Clarke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Henderson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&amp;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Presley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1977), что, в свою очередь, утяжеляет ее течение. Вернемся к первому из описанных случаев. У женщины развилась агорафобия, и теперь ее муж вынужден ходить за покупками и заниматься другими домашними делами. Эти новые требования вызывают у мужа чувство обиды и усиливают супружеские разногласия. К фоновому стрессу прибавляется супружеский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дистресс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что существенно ухудшает положение клиентки и снижает вероятность ее выздоровления.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 имея в виду вклада межличностных разногласий в возникновение и под-держание ПР/ПРА, некоторые исследователи полагают, что плохие отношения между супругами снижают эффективность психотерапевтических вмешательств, основанных на экспозиции к пугающим ситуациям (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Bland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&amp;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Hallam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1981;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Dewey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&amp;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Hunsley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1990;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Milton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&amp;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Hafner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1979). В то же время другие клиницисты не об-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наруживают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взаимосвязи между первичным супружеским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дистрессом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резуль-тативностью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когнитивно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-поведенческой психотерапии (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Arrindell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&amp;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Emmelkamp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1987;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Emmelkamp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1980;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Himadi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Cerny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Barlow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Cohen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&amp;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O'Brien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1986). Кроме того, высказывается предположение, что привлечение к психотерапии значимых других лиц помогает преодолеть потенциальные негативные последствия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неудо-влетворительных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супружеских отношений для проведения вмешательства (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Barlow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O'Brien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&amp;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Last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1984;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Cerny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et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1987). Более того, привлечение значимых других лиц существенно повышает стойкость результатов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когнитивно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-поведенческой психотерапии при агорафобии (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Cerny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et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1987). Аналогичным образом тренинги коммуникативных навыков со значимыми другими после четырех недель экспозиционной психотерапии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vivo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дали гораздо лучшие результаты, если судить по тестовым показателям выраженности агорафобии, по сравнению с изолированным психотерапевтическим вмешательством (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Arnow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Taylor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Agras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&amp;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Telch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1985). Эти различия сохранялись на протяжении восьми месяцев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проспективного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наблюдения (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Arnow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et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., 1985). Результаты исследований, о которых шла речь, свидетельствуют о целесообразности привлечения к психотерапии при агорафобии значимых других лиц.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060360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Другой неясной проблемой остается степень влияния вмешательства при ПР/ ПРА на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диадные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/межличностные отношения. Одни исследователи отмечают, что успешное вмешательство может привести к возникновению новых проблем (Haf-пег, 1984;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Hand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&amp;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Lamontagne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1976). Другие полагают, что это независимые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явле-ния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или же говорят о положительном влиянии терапии на супружеское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функ-ционирование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Barlow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O'Brien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Last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&amp;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Holden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1983;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Himadi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et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., 1986).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Барлоу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 коллегами (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Barlow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&amp;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colleagues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1983) придерживаются мнения, что негативные эффекты возможны в том случае, когда проводится интенсивная экспозиционная психотерапия без привлечения значимых других лиц, поскольку при этом суще-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ственно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меняется распределение ролей, а значимый другой чувствует, что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ситуа-ция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выходит из-под контроля. Это также свидетельствует в пользу необходимо-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привлечения к психотерапии значимых других.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24608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-118282" y="-95535"/>
            <a:ext cx="12310281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Природа паники и агорафобии Приступы паники представляют собой отдельные эпизоды сильного волнения или страха, сопровождающиеся характерными физическими и когнитивными симптомами, которые перечислены в четвертом издании «Руководства по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диаг-ностике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и статистике психических расстройств» (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Diagnostic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Statistical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Manual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Mental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Disorder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DSM-IV;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American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Psychiatric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Association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1994). Приступ паники отличается внезапным началом и небольшой продолжительностью в отличие от постепенно развивающегося тревожного возбуждения. Приступы паники при паническом расстройстве часто возникают неожиданно, т. е., по мнению клиента, без всяких очевидных причин и в самое неподходящее время. Подобно всем основным эмоциям (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Izard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1992), приступы паники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сопровож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-даются непреодолимым стремлением к деятельности; чаще всего возникает желание спастись бегством, гораздо реже появляется настоятельная потребность вступить в борьбу. Другими словами, считается, что приступы паники отражают активацию системы «борьбы-бегства». В довершение ко всему приступы паники обычно сопровождаются возбуждением вегетативной нервной системы, что необходимо для обеспечения реактивности по типу «бегства-борьбы». Более того, само ощущение неизбежной угрозы или опасности, например смерти, утраты контроля, насмешек со стороны окружающих, вызывает реакцию «борьбы-бегства». Вместе с тем стремление спастись, возбуждение периферической нервной системы и восприятие угрозы не обязательно присутствуют (судя по результатам самоотчетов) в каждом случае паники, следовательно, периодически возникают расхождения между системами поведенческой, вербальной и физиологической реактивности (см.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Lang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1971;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Rachman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&amp;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Hodgson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1974). Так, исследователи (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Margraf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Taylor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Ehlers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Roth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&amp;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Agras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1987) обнаружили, что 40% приступов паники (по данным самоотчетов) не сопровождались повышением частоты сердечных сокращений. Поскольку такое расхождение между физиологической и вербальной реактивностью более характерно для не очень угрожающих ситуаций (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Rachman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&amp;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Hodgson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1974), мы полагаем, что сообщения о панике в отсутствие активации вегетативной нервной системы соответствуют скорее тревоге ожидания, а не панике в общепринятом смысле этого слова (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Barlow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Brown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&amp;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Craske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1994). Кроме того, пациенты с паническим расстройством гораздо чаще, чем субъекты с низкой тревожностью, сообщают о нарушениях сердечного ритма, когда в действительности аритмии у них не наблюдается (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Barsky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Clearly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Sarnie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Rus-kin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&amp;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Jeremy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1994).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32413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Повышенное внимание к признакам возбуждения вегетативной нервной системы и интерпретация этих сигналов как угрожающих могут привести к тому, что клиент ощущает сердечный приступ, которого нет на самом деле (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Barlow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et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., 1994;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Craske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&amp;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Tsao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1999). Еще одним примером рассогласования различных систем реактивности является отрицание ощущений угрозы или опасности, несмотря на признаваемый выраженный страх. Такое явление получило название «неосознаваемая паника» (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Rachman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Lopatka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&amp;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Levitt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1988). Наконец, стремление спасаться бегством иногда подавляется вследствие ситуационных потребностей продолжать двигаться вперед, не отступать, например, при желании выглядеть настоящим мужчиной или по профессиональной необходимости; таким образом, возникает несоответствие между поведенческой реакцией, с одной стороны, и вербальной и физиологической реакцией — с другой. Приступы паники встречаются довольно часто. Во-первых, приблизительно 3-5% населения испытывало приступы паники за последние 12 месяцев, хотя большинство этих людей не отвечают другим критериям панического расстройства (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Norton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Cox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&amp;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Malan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1992). Во-вторых, приступы паники характерны для множества самых разных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тре-вожных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расстройств и расстройств настроения (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Barlow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et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., 1985) и не обязательно являются признаком панического расстройства. Соответственно отличительной особенностью панического расстройства являются не сами по себе приступы паники; обязательным условием служит дополнительная тревога по поводу повторения приступов или их последствий либо же выраженные изменения поведения в связи с приступами паники. Дополнительная тревога по поводу возникновения паники в сочетании с представлениями о катастрофических ее последствиях отличают человека с паническим расстройством от случаев преходящей субклинической паники (см., например,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Telch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Lucas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&amp;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Nelson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1989), а также от страдающих другими тревожными расстройствами, проявляющимися в том числе паникой. В качестве примера приведем следующую беседу между клиентом (К) и психотерапевтом (П). 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К: Иногда я лежу ночью и размышляю о миллионах возможных событий — я пред-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ставляю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себе, что будет с моей дочерью, если я вдруг заболею, кто за ней при-смотрит, или мой муж умрет, и у нас не наберется достаточно денег, чтобы дать дочери хорошее образование. Потом я начинаю думать о том, где и на что мы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бу-дем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жить. Временами я довожу себя до того, что у меня начинается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сердцебие-ние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ладони покрываются потом, возникают головокружение и чувство страха. Поэтому я вынуждена избегать подобных мыслей — обычно, чтобы отвлечься от них, включаю телевизор.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17662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70173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П: Бывает, что эти ощущения, то есть сердцебиение, головокружение, потливость, пугают вас настолько, что вы начинаете бояться их повторения? 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К: Нет. Конечно, они неприятны, однако это мало заботит меня — я тревожусь за дочь и наше будущее.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Описанный сценарий иллюстрирует переживание паники, которая не находится в центре внимания человека. Скорее всего, эта женщина страдает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генерализованным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тревожным расстройством, а неконтролируемое беспокойство иногда достигает уровня паники. В следующем примере описан случай социальной фобии, когда человек боится приступов паники в социально значимых ситуациях, поскольку возможность возникновения приступа паники связана с боязнью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осуж-дения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со стороны окружающих.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К: Я боюсь того, что приступ паники у меня может возникнуть на работе, во время собраний. Я с ужасом думаю о том, что окружающие могут заметить мою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трево-гу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Все увидят, что у меня дрожат руки, лоб покрывается испариной и, что хуже всего, мое лицо краснеет. 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П: Чего именно вы боитесь, представляя себе, что окружающие могут заметить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-шу тревогу? 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К: Они подумают, что я странная или немного не в себе.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II: Так же бы вы тревожились во время собраний, если бы приступы паники можно было бы с гарантией предотвратить? К: Я по-прежнему боялась бы сказать или сделать что-нибудь не так. На самом де-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меня беспокоят не сами приступы паники. 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П: Испытываете ли вы беспокойство в связи с возможностью паники в других си-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туациях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К: Нет, только во время формальных событий и, возможно, когда впервые встреча-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юсь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 кем-либо.</a:t>
            </a:r>
          </a:p>
          <a:p>
            <a:pPr algn="just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Агорафобия означает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избегание или переживание ужаса в ситуациях, из которых нельзя или чрезвычайно трудно уйти, а помощи ждать неоткуда; при этом возникает приступ паники или развиваются симптомы, приводящие человека в замешательство или выводящие из строя, например утрата контроля над функцией кишечника или приступ рвоты. К типичным ситуациям, в которых проявляется агорафобия, относятся посещение супермаркетов, стояние в очереди, поездка на автомобиле или в автобусе, посещение переполненных ресторанов, пребывание в театре и состояние одиночества.</a:t>
            </a: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24709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091916" cy="70173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Легкую агорафобию испытывает человек, который тревожится по поводу необходимости одному подолгу вести машину, но продолжающий пользоваться машиной для поездок на работу и с работы; тот, кто предпочитает сидеть в проходе между рядами, но все-таки упорно ходит в кинотеатр, или ощущает дискомфорт в людных местах. Умеренной агорафобией страдает тот, например, кто не может отъехать от дома больше чем на 3 км, да и то в сопровождении другого человека; кто избегает ходить в магазины в часы пик, никогда не заходит в большие супермаркеты, не пользуется авиатранспортом и не ездит на поездах. Тяжелая агорафобия существенно снижает мобильность человека, иногда вынуждая его не выходить из дому. Ниже взаимосвязь паники с агорафобией будет обсуждаться более подробно.</a:t>
            </a:r>
          </a:p>
          <a:p>
            <a:pPr algn="just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Общие сведения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Считается, что от 2 до 6% популяции на том или ином этапе своей жизни страдает паническим расстройством с агорафобией или без нее (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Kessler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et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1994;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Myers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et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., 1984). Как правило, за помощью к специалистам обращаются лица в возрасте 34 лет, хотя средний возраст появления, первых симптомов варьирует от 23 до 29 лет (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Breier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Charney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&amp;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Heninger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1986;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Craske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Miller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Rotunda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&amp;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Barlow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1990;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Noyes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et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., 1986); кроме того, о приступах паники сообщает большое число подростков (см., например,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Hay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ward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et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., 1992;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King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Gullone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Tonge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&amp;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Ollendick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1993). Большинство обратившихся за помощью (приблизительно 72%;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Craske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et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., 1990) указывают на явное действие стрессоров в момент возникновения первого приступа паники. Это могут быть факторы, связанные с межличностным общением, или же угрожающие физическому благополучию, например,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непри-ятные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ощущения, связанные с приемом наркотиков, заболеванием или смертью близких людей. Вместе с тем количество стрессоров не отличается от такового при манифестации других тревожных расстройств (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Pollard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Pollard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&amp;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Corn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1989;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Rapee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Litwin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&amp;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Barlow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1990;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Roy-Byrne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Geraci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&amp;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Uhde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1986). Приблизительно половина обследованных сообщает, что ощущения тревоги им приходилось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испы-тывать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и до возникновения первого приступа, что позволяет предположить воз-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можность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как постепенного, так и острого начала расстройства (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Craske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et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1990).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Популяционные эпидемиологические исследования показали, что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распростра-ненность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агорафобии без сопутствующего панического расстройства гораздо вы-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чем в сочетании с ним. Известно, что лица, страдающие агорафобией и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обра-щающиеся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за медицинской помощью, практически всегда еще до развития агора-фобии испытывали панику (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Craske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et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., 1990;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Noyes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et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., 1986;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Pollard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Bronson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&amp;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Kenney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1989).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5368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Так, в масштабном популяционном исследовании лишь 6% из 562 пациентов с эпизодами паники и/или агорафобии соответствовали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критери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-ям агорафобии без панического расстройства (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Goisman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et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., 1994). Можно вы-двинуть по меньшей мере два предположения для объяснения расхождений меж-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популяционными и клиническими данными. Во-первых, при популяционном исследовании велика вероятность того, что распространенность агорафобии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-дет завышена из-за неточной диагностики некоторых фобий,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генерализованной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тревожности или «нормальной», ситуационно объяснимой осторожности (напри-мер, избегание опасных районов города), которые могут быть ошибочно приняты за агорафобию (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Horwath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Lish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Johnson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Hornig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&amp;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Weissman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1993). Во-вторых, склонные к панике лица чаще обращаются за помощью (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Boyd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1986).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Паническое расстройство с агорафобией или без нее обычно сопровождается другими патологическими Состояниями. В соответствии с критериями оси I чаще всего диагностируются специфические фобии, социальная фобия и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дистимическое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расстройство (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Sanderson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Nardo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Rapee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&amp;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Barlow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1990),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генерализованное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тре-вожное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расстройство, большой депрессивный эпизод и злоупотребление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-активным веществами (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Goisman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et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., 1994). Кроме того, от 25 до 60% лиц с па-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ническим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расстройством удовлетворяют критериям расстройства личности.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-более распространены избегающее расстройство личности и расстройство типа зависимой личности (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Chambless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&amp;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Renneberg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1988;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Mavissakalian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&amp;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Hamman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1986;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Reich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Noyes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&amp;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Troughton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1987). Вместе с тем природа взаимосвязи между паническим расстройством с агорафобией и без нее и расстройствами личности до конца не ясна. Например, число сопутствующих расстройств сильно зависит от используемых диагностических методов для постановки диагноза по оси II, а также наличия или отсутствия у клиента депрессии (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Alnaes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&amp;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Torgersen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1990;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Chambless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&amp;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Renneberg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1988). Более того, тот факт, что успешная терапия пани-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ческого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расстройства приводит к позитивному изменению личностных качеств, вплоть до исчезновения некоторых «расстройств личности» (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Black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Monahan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Wes-ner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Gabel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&amp;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Bowers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1996;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Mavissakalian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&amp;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Hamman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1987;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Noyes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Reich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Suelzer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&amp;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Christiansen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1991), ставит под сомнение правомерность диагноза по оси П. Со-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четание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панического расстройства с расстройствами личности и влияние такого сочетания на терапию ПР/ПРА более подробно обсуждается в одном из следу-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ющих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разделов.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39033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История психотерапии панического расстройства с агорафобией и без нее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Лишь после выхода в свет DSM-III (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American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Psychiatric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Association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1980) ПР/ ПРА было признано самостоятельным тревожным состоянием. До этого времени приступы паники считались проявлением повышенной общей тревожности. Со-ответственно психологическое вмешательство в этих случаях было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неспецифи-ческим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Применялись техники релаксации и когнитивного реструктурирования жизненных событий (см., например,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Barlow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Cohen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et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., 1984). Было широко распространено мнение о том, что для контроля приступов паники следует при-бегать к фармакотерапии. Напротив, при агорафобии, начиная с 1970-х гг., про-водилась специфическая терапия с преимущественным использованием техники экспозиции1, чтобы приучить клиента не бояться и не избегать тех или иных си-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туаций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Вместе с тем при построении концепций и разработке методов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вмеша-тельства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при агорафобии практически учитывались приступы паники. Разработка технологии вмешательства по контролю паники и сходных методов воздействия в середине — конце 1980-х гг. отвлекли внимание исследователей от агорафобии. Лишь недавно этот интерес возродился, в частности к тому, являются ли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совре-менные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методы вмешательства при паническом расстройстве достаточными для преодоления агорафобии, и действительно ли их сочетание с интервенциями, на-целенными непосредственно на агорафобию, повышает эффективность терапии. Эти вопросы будут более подробно обсуждаться ниже, после того как мы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затро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-нем предпосылки возникновения ВКП.</a:t>
            </a:r>
          </a:p>
          <a:p>
            <a:pPr algn="just"/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Когнитивно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-поведенческие представления о паническом расстройстве с агорафобией и без нее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Несколько независимых направлений исследования (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Barlow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1988;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Clark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1986;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Ehlers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&amp;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Margraf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1989) в 1980-х гг. слились в одно: паническое расстройство ста-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рассматриваться как приобретенный страх физических ощущений, особенно тех, которые связаны с возбуждением вегетативной нервной системы. Считается, что психологическая и биологическая предрасположенность способствует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повы-шению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восприимчивости к признакам активации вегетативной нервной системы и ошибочной интерпретации этих сигналов как свидетельства надвигающейся катастрофы.</a:t>
            </a:r>
          </a:p>
          <a:p>
            <a:pPr algn="just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Фактор повышенной чувствительности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Физиологическая ранимость может быть определена как повышенная реактив-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ность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вегетативной нервной системы (см. подробные обзоры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Bouton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Mineka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&amp;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Barlow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в печати, или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Barlow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в печати).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13443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Эмпирически подтверждено и наличие психологической уязвимости, т. е. склонность к восприятию тревоги как вредного явления, известная как «тревожная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сенситивность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 (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Reiss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Peterson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Gursky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&amp;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NcNally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1986). Определенный в процессе тестирования уровень тревожной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сенситивности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является более надежным предиктором приступов паники в прошлом по сравнению с более общими показателями негативного аффекта и тревожности как свойства личности (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Lilienfeld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1997). Кроме того, эту связь удалось обнаружить в нескольких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проспективных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исследованиях. Так,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Мейлер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и Рейс (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Mailer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&amp;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Reiss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1992) выяснили, что три четверти лиц с появившимися впервые приступами паники в 1984-1987 гг. имели высокие показатели по Индексу тревожной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сенситивности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Anxiety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Sensitivity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Index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в 1984 г. В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проспективном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исследовании продолжительностью 1 год тревожная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сенситивность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оказалась связана со стойким паническим расстройством в контрольной группе и с приступами паники в группе с неклиническими ее проявлениями (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Ehiers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1995). Аналогичным образом по уровню тревожной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сенситивности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можно было судить о риске возникновения приступов паники спустя пять недель после острого военного стресса (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Schmidt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Lerew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&amp;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Jackson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1997). 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Склонность считать тревогу, в частности ее физические симптомы, опасной, вероятно, ведет свое начало с неприятных переживаний из личного опыта (например, связанных с болезнью или ранением), наблюдения за другими людьми (например, серьезно больными или умирающими родственниками, а также членами семьи, страдающими ипохондрией и выражающими беспокойство по поводу своих физических ощущений), и/или информационных сообщений (например, предостережения родителей или избыточное внимание к физическому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благопо-лучию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 В полном соответствии с этими выводами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Элерс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Ehlers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1993) обнаружил, что родители пациентов с паническим расстройством страдали хроническими заболеваниями, нуждались в лечении и имели физическую симптоматику, сходную с таковой при тревожности, гораздо чаще, чем родители пациентов с другими тревожными расстройствами и родители пациентов из контрольной группы. Таким образом, пациенты с паническим расстройством имели возможность наблюдать за собственными родителями в роли больных с симптомами тревоги гораздо чаще, чем участники контрольной группы. Это не относилось к заболеваниям, не связанным с паническими проявлениями.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 тревожной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сенситивностью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связано повышенное избирательное внимание к соматическим симптомам.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37021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Пациенты с паническим расстройством гораздо лучше ощущают и распознают соматические признаки возбуждения (см., например,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Ehlers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&amp;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Breuer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1992, 1996;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Ehlers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Brener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Dohn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&amp;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Feigenbaum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1995), хотя на этот счет существуют различные мнения, а точность их ощущений весьма сомнительна (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Antony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et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1995;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Rapee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1994). Таким образом, наряду с повышенной восприимчивостью к соматическим признакам возбуждения вегетативной нервной системы и ошибочной трактовкой их как опасных способность распознавать эти соматические симптомы может предрасполагать к возникновению панического расстройства.</a:t>
            </a:r>
          </a:p>
          <a:p>
            <a:pPr algn="just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Первые приступы паники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абсолютном большинстве случаев первые приступы паники (по свидетельству пациентов) возникают вне дома — во время управления автомобилем или ходьбы, на работе или в школе (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Craske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et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., 1990); в общественном месте (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Lelliott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Marks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McNamee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&amp;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Tobena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1989); в автобусе, самолете, метро или в ситуации со-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циальной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оценки (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Shulman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Cox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Swinson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Kuch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&amp;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Reichman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1994). Как показы-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вает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наш опыт (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Barlow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1988;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Craske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&amp;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Rowe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1997), к ситуациям,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предраспола-гающим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к возникновению первых приступов паники, относятся те, в которых фи-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зические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ощущения могут быть расценены как особенно угрожающие в связи с возможностью нарушения функционирования (например, при управлении авто-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мобилем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), попадания в ловушку (например, в самолете или на эскалаторе), нега-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тивной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социальной оценки (например, на работе, во время формальных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социаль-ных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событий) или утраты безопасности (например, незнакомое место). Ощущение нахождения в ловушке может быть особенно значимым в плане последующего развития агорафобии (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Faravelli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Pallanti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Biondi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Paterniti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&amp;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Scarpato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1992).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Многие пациенты с паническим расстройством (48%) сообщают о появлении сходных ощущений меньшей интенсивности еще до первого приступа паники (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Craske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et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1990). Более того, переживание в прошлом сердечно-сосудистой симптоматики и удушья является значимым предиктором приступов паники и панического расстройства (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Keyl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&amp;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Eaton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1990). Вероятно, подобные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пережива-ния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отражают общую реактивность вегетативной нервной системы, что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впослед-ствии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проявляется в виде развернутого панического приступа лишь тогда, когда возбуждение происходит в угрожающем контексте или напряженных ситуациях (т. е. когда такие ощущения с большей вероятностью будут расценены как угро-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жающие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0095848"/>
      </p:ext>
    </p:extLst>
  </p:cSld>
  <p:clrMapOvr>
    <a:masterClrMapping/>
  </p:clrMapOvr>
</p:sld>
</file>

<file path=ppt/theme/theme1.xml><?xml version="1.0" encoding="utf-8"?>
<a:theme xmlns:a="http://schemas.openxmlformats.org/drawingml/2006/main" name="Ретро">
  <a:themeElements>
    <a:clrScheme name="Ретро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Ретро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Ретро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28</TotalTime>
  <Words>6653</Words>
  <Application>Microsoft Office PowerPoint</Application>
  <PresentationFormat>Широкоэкранный</PresentationFormat>
  <Paragraphs>59</Paragraphs>
  <Slides>19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3" baseType="lpstr">
      <vt:lpstr>Calibri</vt:lpstr>
      <vt:lpstr>Calibri Light</vt:lpstr>
      <vt:lpstr>Times New Roman</vt:lpstr>
      <vt:lpstr>Ретро</vt:lpstr>
      <vt:lpstr>Паническое расстройство и агорафобия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Паническое расстройство и агорафобия</dc:title>
  <dc:creator>usewr</dc:creator>
  <cp:lastModifiedBy>usewr</cp:lastModifiedBy>
  <cp:revision>4</cp:revision>
  <dcterms:created xsi:type="dcterms:W3CDTF">2021-02-14T14:37:50Z</dcterms:created>
  <dcterms:modified xsi:type="dcterms:W3CDTF">2021-02-14T15:06:31Z</dcterms:modified>
</cp:coreProperties>
</file>